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9" r:id="rId4"/>
    <p:sldId id="261" r:id="rId5"/>
    <p:sldId id="262" r:id="rId6"/>
    <p:sldId id="266" r:id="rId7"/>
    <p:sldId id="264" r:id="rId8"/>
    <p:sldId id="268" r:id="rId9"/>
    <p:sldId id="257" r:id="rId10"/>
    <p:sldId id="263" r:id="rId11"/>
    <p:sldId id="267" r:id="rId12"/>
    <p:sldId id="269"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B1A1-5DCC-4791-BF34-E8E043C209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3E30AC-CCBC-4DCD-BFB1-9CC152C1BA5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7DF7AD-C579-453E-A9B9-F9AEEE0365CD}"/>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9D6B10BA-43FA-428D-B0D6-502BF2E90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AC138-09A7-4C79-950D-1784D54663FA}"/>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3478860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2DBE-18B1-4823-90C8-0A3D966E8E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224A98-8445-4FED-89AF-038B515C3D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EC31DD-722F-42E4-8220-2B9BE307FCAE}"/>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C668F7DD-F429-4529-B941-EEDEFCCD9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2D1ED1-5B81-4994-BA0F-2F5DBE08D151}"/>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134212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8C768-6A27-4408-996F-93DEDA651468}"/>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2B1392-C078-4141-8C85-B173620D2A3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70127-3D50-43C3-8849-3028DF2789A5}"/>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5F3E25E5-6550-4AC3-BBD9-04A98AFBF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426DC-E5EB-4203-B09E-B67CF8466126}"/>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1276543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9935-7FD6-41E0-9FFB-9CD3182289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59E413-E7F2-4FEB-BF4E-19572C6CB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7E4AB-F0CE-4DAA-9330-2504DCF78FDB}"/>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FDF6309B-7B1A-4DDE-874B-6B04AD211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2911A-15B0-4018-9F74-848B453CFF68}"/>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311255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82C5C-6F40-4B0D-8158-7DFCF157D67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981D81-858A-4382-BB56-B77EAED0B42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D6FAE-ACC3-4E2E-8412-4C0A28D098C8}"/>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C9988881-6450-446F-B343-FA3A2ADA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2F0CD-CF3B-4D16-848F-C6EA803437A4}"/>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165608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EB7A-2FB7-4996-A61F-854622189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1171D-AAB7-4A7E-83DE-AD2EF1EB8B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8918F-DF4F-4E18-980C-C7B61E55C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41E10B-E79C-49C7-9C2E-30B85C0A370F}"/>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6" name="Footer Placeholder 5">
            <a:extLst>
              <a:ext uri="{FF2B5EF4-FFF2-40B4-BE49-F238E27FC236}">
                <a16:creationId xmlns:a16="http://schemas.microsoft.com/office/drawing/2014/main" id="{C17CDBBD-323C-4BA5-8578-D83A718C9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84237B-7BE7-4F17-9E2E-7C61688C0871}"/>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108215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65F9-E0F5-43A1-87BC-EFB18994185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752E1-A7D0-4257-A665-31BDAECACEE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1D3B5-5441-443D-B05A-2907F67DE2D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93B695-7C13-4ACF-96D4-AA61BDB5B78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38E166-B98B-4E33-86E6-162ADF796288}"/>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1B0D8-7AB9-4399-B1B8-A8F4B8E4F631}"/>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8" name="Footer Placeholder 7">
            <a:extLst>
              <a:ext uri="{FF2B5EF4-FFF2-40B4-BE49-F238E27FC236}">
                <a16:creationId xmlns:a16="http://schemas.microsoft.com/office/drawing/2014/main" id="{C06CDAE5-0FD5-4FAF-ACE0-0A1B8A94FF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351E8A-ED6A-4735-B55E-785BFE7901BF}"/>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420417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A363-8255-4EAC-822A-13E4103539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2420F-E06D-479F-A20E-D05E73F42067}"/>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4" name="Footer Placeholder 3">
            <a:extLst>
              <a:ext uri="{FF2B5EF4-FFF2-40B4-BE49-F238E27FC236}">
                <a16:creationId xmlns:a16="http://schemas.microsoft.com/office/drawing/2014/main" id="{2DA4BCFF-5F15-406F-99E8-D9D2C5ADD7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11E8F3-A751-47FF-8F32-9447014E93F6}"/>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384306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545108-BCBC-4A55-84BE-610B33E9D840}"/>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3" name="Footer Placeholder 2">
            <a:extLst>
              <a:ext uri="{FF2B5EF4-FFF2-40B4-BE49-F238E27FC236}">
                <a16:creationId xmlns:a16="http://schemas.microsoft.com/office/drawing/2014/main" id="{870A68AE-2F45-4767-A11D-935AC48876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295B8C-22DB-4FAA-84B9-82BF6035E11C}"/>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811364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D748-B50D-44CA-95B0-34331A0D7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7E6AE5-5012-4F2A-9CC3-F756D7E3B24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8B66DF-B921-42DF-B761-7C17BE3F0F2C}"/>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36E62-7AA5-4D4F-86A3-8FC9BAE2D448}"/>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6" name="Footer Placeholder 5">
            <a:extLst>
              <a:ext uri="{FF2B5EF4-FFF2-40B4-BE49-F238E27FC236}">
                <a16:creationId xmlns:a16="http://schemas.microsoft.com/office/drawing/2014/main" id="{97F36E26-13D1-4AE3-9077-C8C9ED0E18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DA5B91-A5A3-438A-A6BC-6B84421222C1}"/>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52103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F8E5-ED6A-4A47-8267-52EE76227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030299-72C6-4CC9-97B8-3F65F6B9475C}"/>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93F00AC-85F2-4FE4-9477-88122018CFD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1991D4-FDCD-491E-A43D-D2CCDDBB5B89}"/>
              </a:ext>
            </a:extLst>
          </p:cNvPr>
          <p:cNvSpPr>
            <a:spLocks noGrp="1"/>
          </p:cNvSpPr>
          <p:nvPr>
            <p:ph type="dt" sz="half" idx="10"/>
          </p:nvPr>
        </p:nvSpPr>
        <p:spPr/>
        <p:txBody>
          <a:bodyPr/>
          <a:lstStyle/>
          <a:p>
            <a:fld id="{8F7A6B9B-1CB2-44CE-8B82-BBBD463067E2}" type="datetimeFigureOut">
              <a:rPr lang="en-US" smtClean="0"/>
              <a:t>4/29/2020</a:t>
            </a:fld>
            <a:endParaRPr lang="en-US"/>
          </a:p>
        </p:txBody>
      </p:sp>
      <p:sp>
        <p:nvSpPr>
          <p:cNvPr id="6" name="Footer Placeholder 5">
            <a:extLst>
              <a:ext uri="{FF2B5EF4-FFF2-40B4-BE49-F238E27FC236}">
                <a16:creationId xmlns:a16="http://schemas.microsoft.com/office/drawing/2014/main" id="{7F954131-6C1B-4C7E-818F-E31E51311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F03D26-6A71-40DA-B33D-EB294BF22263}"/>
              </a:ext>
            </a:extLst>
          </p:cNvPr>
          <p:cNvSpPr>
            <a:spLocks noGrp="1"/>
          </p:cNvSpPr>
          <p:nvPr>
            <p:ph type="sldNum" sz="quarter" idx="12"/>
          </p:nvPr>
        </p:nvSpPr>
        <p:spPr/>
        <p:txBody>
          <a:bodyPr/>
          <a:lstStyle/>
          <a:p>
            <a:fld id="{A348EAF5-D405-4452-AE40-79635916450A}" type="slidenum">
              <a:rPr lang="en-US" smtClean="0"/>
              <a:t>‹#›</a:t>
            </a:fld>
            <a:endParaRPr lang="en-US"/>
          </a:p>
        </p:txBody>
      </p:sp>
    </p:spTree>
    <p:extLst>
      <p:ext uri="{BB962C8B-B14F-4D97-AF65-F5344CB8AC3E}">
        <p14:creationId xmlns:p14="http://schemas.microsoft.com/office/powerpoint/2010/main" val="151194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5000" t="-8000" r="-5000" b="-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E06295-7836-4B34-AD75-EB33377A1C0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CCCB07-97A4-47B8-949E-A3BA916CD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A3876-3A3A-445F-947B-CBEA977D53F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A6B9B-1CB2-44CE-8B82-BBBD463067E2}" type="datetimeFigureOut">
              <a:rPr lang="en-US" smtClean="0"/>
              <a:t>4/29/2020</a:t>
            </a:fld>
            <a:endParaRPr lang="en-US"/>
          </a:p>
        </p:txBody>
      </p:sp>
      <p:sp>
        <p:nvSpPr>
          <p:cNvPr id="5" name="Footer Placeholder 4">
            <a:extLst>
              <a:ext uri="{FF2B5EF4-FFF2-40B4-BE49-F238E27FC236}">
                <a16:creationId xmlns:a16="http://schemas.microsoft.com/office/drawing/2014/main" id="{8CACEC52-74DB-4A01-8FD7-ACFEAB1C0C24}"/>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CAC121-09A4-4D54-A0B4-6F7575A0499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48EAF5-D405-4452-AE40-79635916450A}" type="slidenum">
              <a:rPr lang="en-US" smtClean="0"/>
              <a:t>‹#›</a:t>
            </a:fld>
            <a:endParaRPr lang="en-US"/>
          </a:p>
        </p:txBody>
      </p:sp>
    </p:spTree>
    <p:extLst>
      <p:ext uri="{BB962C8B-B14F-4D97-AF65-F5344CB8AC3E}">
        <p14:creationId xmlns:p14="http://schemas.microsoft.com/office/powerpoint/2010/main" val="3514369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eacherspayteachers.com/Store/Empower-Healthy-Students"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9876AB-C018-4D8C-9AE8-6D5A9094D623}"/>
              </a:ext>
            </a:extLst>
          </p:cNvPr>
          <p:cNvSpPr txBox="1"/>
          <p:nvPr/>
        </p:nvSpPr>
        <p:spPr>
          <a:xfrm>
            <a:off x="5640355" y="2971800"/>
            <a:ext cx="914400"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EF48B2EA-2293-4CE0-9972-3B467867AE07}"/>
              </a:ext>
            </a:extLst>
          </p:cNvPr>
          <p:cNvSpPr txBox="1"/>
          <p:nvPr/>
        </p:nvSpPr>
        <p:spPr>
          <a:xfrm>
            <a:off x="236738" y="856686"/>
            <a:ext cx="11718524" cy="5632311"/>
          </a:xfrm>
          <a:prstGeom prst="rect">
            <a:avLst/>
          </a:prstGeom>
          <a:noFill/>
        </p:spPr>
        <p:txBody>
          <a:bodyPr wrap="square" rtlCol="0">
            <a:spAutoFit/>
          </a:bodyPr>
          <a:lstStyle/>
          <a:p>
            <a:pPr algn="ctr"/>
            <a:r>
              <a:rPr lang="en-US" sz="6000" dirty="0">
                <a:latin typeface="Century Gothic" panose="020B0502020202020204" pitchFamily="34" charset="0"/>
              </a:rPr>
              <a:t>Social Emotional Learning</a:t>
            </a:r>
            <a:br>
              <a:rPr lang="en-US" sz="6000" dirty="0">
                <a:latin typeface="Century Gothic" panose="020B0502020202020204" pitchFamily="34" charset="0"/>
              </a:rPr>
            </a:br>
            <a:r>
              <a:rPr lang="en-US" sz="6000" dirty="0">
                <a:latin typeface="Century Gothic" panose="020B0502020202020204" pitchFamily="34" charset="0"/>
              </a:rPr>
              <a:t>Journal Prompts</a:t>
            </a:r>
            <a:br>
              <a:rPr lang="en-US" sz="5400" dirty="0">
                <a:latin typeface="Century Gothic" panose="020B0502020202020204" pitchFamily="34" charset="0"/>
              </a:rPr>
            </a:br>
            <a:r>
              <a:rPr lang="en-US" sz="3200" dirty="0">
                <a:latin typeface="Ink Free" panose="03080402000500000000" pitchFamily="66" charset="0"/>
              </a:rPr>
              <a:t>Thoughtful Journal Prompts to Inspire Meaningful Discussion</a:t>
            </a:r>
            <a:endParaRPr lang="en-US" sz="5400" dirty="0">
              <a:latin typeface="Ink Free" panose="03080402000500000000" pitchFamily="66" charset="0"/>
            </a:endParaRPr>
          </a:p>
          <a:p>
            <a:pPr algn="ctr"/>
            <a:endParaRPr lang="en-US" sz="6000" dirty="0">
              <a:latin typeface="Century Gothic" panose="020B0502020202020204" pitchFamily="34" charset="0"/>
            </a:endParaRPr>
          </a:p>
          <a:p>
            <a:pPr algn="ctr"/>
            <a:r>
              <a:rPr lang="en-US" sz="6000" dirty="0">
                <a:latin typeface="Century Gothic" panose="020B0502020202020204" pitchFamily="34" charset="0"/>
              </a:rPr>
              <a:t>Unit 2: Conflict </a:t>
            </a:r>
            <a:endParaRPr lang="en-US" sz="2400" dirty="0">
              <a:latin typeface="Century Gothic" panose="020B0502020202020204" pitchFamily="34" charset="0"/>
            </a:endParaRPr>
          </a:p>
          <a:p>
            <a:endParaRPr lang="en-US" sz="4400" b="1" dirty="0">
              <a:latin typeface="NegativeSpace" panose="02000603000000000000" pitchFamily="2" charset="0"/>
            </a:endParaRPr>
          </a:p>
          <a:p>
            <a:endParaRPr lang="en-US" sz="4400" b="1" dirty="0">
              <a:latin typeface="Clementine Sketch" panose="02000000000000000000" pitchFamily="2" charset="0"/>
            </a:endParaRPr>
          </a:p>
        </p:txBody>
      </p:sp>
    </p:spTree>
    <p:extLst>
      <p:ext uri="{BB962C8B-B14F-4D97-AF65-F5344CB8AC3E}">
        <p14:creationId xmlns:p14="http://schemas.microsoft.com/office/powerpoint/2010/main" val="2070793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560384" y="337351"/>
            <a:ext cx="11371203" cy="5262979"/>
          </a:xfrm>
          <a:prstGeom prst="rect">
            <a:avLst/>
          </a:prstGeom>
          <a:noFill/>
        </p:spPr>
        <p:txBody>
          <a:bodyPr wrap="square" rtlCol="0">
            <a:spAutoFit/>
          </a:bodyPr>
          <a:lstStyle/>
          <a:p>
            <a:pPr algn="ctr"/>
            <a:br>
              <a:rPr lang="en-US" sz="4800" dirty="0">
                <a:latin typeface="Ink Free" panose="03080402000500000000" pitchFamily="66" charset="0"/>
              </a:rPr>
            </a:br>
            <a:r>
              <a:rPr lang="en-US" sz="4000" dirty="0">
                <a:latin typeface="Ink Free" panose="03080402000500000000" pitchFamily="66" charset="0"/>
              </a:rPr>
              <a:t>Write about a time in which you were hurt by conflict. </a:t>
            </a:r>
          </a:p>
          <a:p>
            <a:pPr algn="ctr"/>
            <a:endParaRPr lang="en-US" sz="4000" dirty="0">
              <a:latin typeface="Ink Free" panose="03080402000500000000" pitchFamily="66" charset="0"/>
            </a:endParaRPr>
          </a:p>
          <a:p>
            <a:r>
              <a:rPr lang="en-US" sz="4000" dirty="0">
                <a:latin typeface="Century Gothic" panose="020B0502020202020204" pitchFamily="34" charset="0"/>
              </a:rPr>
              <a:t>Who was involved in the conflict?</a:t>
            </a:r>
          </a:p>
          <a:p>
            <a:r>
              <a:rPr lang="en-US" sz="4000" dirty="0">
                <a:latin typeface="Century Gothic" panose="020B0502020202020204" pitchFamily="34" charset="0"/>
              </a:rPr>
              <a:t>Has the conflict been resolved?</a:t>
            </a:r>
          </a:p>
          <a:p>
            <a:r>
              <a:rPr lang="en-US" sz="4000" dirty="0">
                <a:latin typeface="Century Gothic" panose="020B0502020202020204" pitchFamily="34" charset="0"/>
              </a:rPr>
              <a:t>What was the outcome?</a:t>
            </a:r>
          </a:p>
          <a:p>
            <a:r>
              <a:rPr lang="en-US" sz="4000" dirty="0">
                <a:latin typeface="Century Gothic" panose="020B0502020202020204" pitchFamily="34" charset="0"/>
              </a:rPr>
              <a:t>What outcome would you have liked?</a:t>
            </a:r>
            <a:endParaRPr lang="en-US" sz="4800" dirty="0">
              <a:latin typeface="Century Gothic" panose="020B0502020202020204" pitchFamily="34" charset="0"/>
            </a:endParaRPr>
          </a:p>
        </p:txBody>
      </p:sp>
    </p:spTree>
    <p:extLst>
      <p:ext uri="{BB962C8B-B14F-4D97-AF65-F5344CB8AC3E}">
        <p14:creationId xmlns:p14="http://schemas.microsoft.com/office/powerpoint/2010/main" val="200268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196788" y="596978"/>
            <a:ext cx="11798424" cy="4278094"/>
          </a:xfrm>
          <a:prstGeom prst="rect">
            <a:avLst/>
          </a:prstGeom>
          <a:noFill/>
        </p:spPr>
        <p:txBody>
          <a:bodyPr wrap="square" rtlCol="0">
            <a:spAutoFit/>
          </a:bodyPr>
          <a:lstStyle/>
          <a:p>
            <a:pPr algn="ctr"/>
            <a:r>
              <a:rPr lang="en-US" sz="4800" dirty="0">
                <a:latin typeface="Ink Free" panose="03080402000500000000" pitchFamily="66" charset="0"/>
              </a:rPr>
              <a:t>  Conflict can often lead to regret. Think about something you said or did because of a conflict that you now regret. </a:t>
            </a:r>
          </a:p>
          <a:p>
            <a:pPr algn="ctr"/>
            <a:endParaRPr lang="en-US" sz="4800" dirty="0">
              <a:latin typeface="Ink Free" panose="03080402000500000000" pitchFamily="66" charset="0"/>
            </a:endParaRPr>
          </a:p>
          <a:p>
            <a:r>
              <a:rPr lang="en-US" sz="4000" dirty="0">
                <a:latin typeface="Century Gothic" panose="020B0502020202020204" pitchFamily="34" charset="0"/>
              </a:rPr>
              <a:t>Write a letter to the person you hurt. Discuss how you feel about your words or actions now. </a:t>
            </a:r>
            <a:r>
              <a:rPr lang="en-US" sz="4000" dirty="0">
                <a:latin typeface="Ink Free" panose="03080402000500000000" pitchFamily="66" charset="0"/>
              </a:rPr>
              <a:t>  </a:t>
            </a:r>
            <a:endParaRPr lang="en-US" sz="2800" dirty="0">
              <a:latin typeface="Century Gothic" panose="020B0502020202020204" pitchFamily="34" charset="0"/>
            </a:endParaRPr>
          </a:p>
        </p:txBody>
      </p:sp>
    </p:spTree>
    <p:extLst>
      <p:ext uri="{BB962C8B-B14F-4D97-AF65-F5344CB8AC3E}">
        <p14:creationId xmlns:p14="http://schemas.microsoft.com/office/powerpoint/2010/main" val="261921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267070" y="230819"/>
            <a:ext cx="11515818" cy="4693593"/>
          </a:xfrm>
          <a:prstGeom prst="rect">
            <a:avLst/>
          </a:prstGeom>
          <a:noFill/>
        </p:spPr>
        <p:txBody>
          <a:bodyPr wrap="square" rtlCol="0">
            <a:spAutoFit/>
          </a:bodyPr>
          <a:lstStyle/>
          <a:p>
            <a:pPr algn="ctr"/>
            <a:r>
              <a:rPr lang="en-US" sz="2800" dirty="0">
                <a:latin typeface="Ink Free" panose="03080402000500000000" pitchFamily="66" charset="0"/>
              </a:rPr>
              <a:t>  </a:t>
            </a:r>
            <a:r>
              <a:rPr lang="en-US" sz="5400" dirty="0">
                <a:latin typeface="Ink Free" panose="03080402000500000000" pitchFamily="66" charset="0"/>
              </a:rPr>
              <a:t>Bonus: Additional Resources and Discussion Starters</a:t>
            </a:r>
          </a:p>
          <a:p>
            <a:br>
              <a:rPr lang="en-US" sz="1200" dirty="0">
                <a:latin typeface="Century Gothic" panose="020B0502020202020204" pitchFamily="34" charset="0"/>
              </a:rPr>
            </a:br>
            <a:r>
              <a:rPr lang="en-US" sz="1200" dirty="0" err="1">
                <a:latin typeface="Century Gothic" panose="020B0502020202020204" pitchFamily="34" charset="0"/>
              </a:rPr>
              <a:t>Chauveron</a:t>
            </a:r>
            <a:r>
              <a:rPr lang="en-US" sz="1200" dirty="0">
                <a:latin typeface="Century Gothic" panose="020B0502020202020204" pitchFamily="34" charset="0"/>
              </a:rPr>
              <a:t>, Lisa &amp; Thompkins, Amanda. (2012). Urban Conflict Resolution: An Evidence-Based Approach. Journal of Youth Development. 7. 40-48. 10.5195/JYD.2012.139. </a:t>
            </a:r>
            <a:endParaRPr lang="en-US" sz="1100" dirty="0">
              <a:latin typeface="Century Gothic" panose="020B0502020202020204" pitchFamily="34" charset="0"/>
            </a:endParaRPr>
          </a:p>
          <a:p>
            <a:endParaRPr lang="en-US" sz="1100" dirty="0">
              <a:latin typeface="Century Gothic" panose="020B0502020202020204" pitchFamily="34" charset="0"/>
            </a:endParaRPr>
          </a:p>
          <a:p>
            <a:r>
              <a:rPr lang="en-US" sz="1100" dirty="0">
                <a:latin typeface="Century Gothic" panose="020B0502020202020204" pitchFamily="34" charset="0"/>
              </a:rPr>
              <a:t>Books/Poems highlighting conflict:</a:t>
            </a:r>
          </a:p>
          <a:p>
            <a:endParaRPr lang="en-US" sz="1100" dirty="0">
              <a:latin typeface="Century Gothic" panose="020B0502020202020204" pitchFamily="34" charset="0"/>
            </a:endParaRPr>
          </a:p>
          <a:p>
            <a:r>
              <a:rPr lang="en-US" sz="1100" i="1" dirty="0">
                <a:latin typeface="Century Gothic" panose="020B0502020202020204" pitchFamily="34" charset="0"/>
              </a:rPr>
              <a:t>Braving the Wilderness</a:t>
            </a:r>
            <a:r>
              <a:rPr lang="en-US" sz="1100" dirty="0">
                <a:latin typeface="Century Gothic" panose="020B0502020202020204" pitchFamily="34" charset="0"/>
              </a:rPr>
              <a:t> by </a:t>
            </a:r>
            <a:r>
              <a:rPr lang="en-US" sz="1100" dirty="0" err="1">
                <a:latin typeface="Century Gothic" panose="020B0502020202020204" pitchFamily="34" charset="0"/>
              </a:rPr>
              <a:t>Brene</a:t>
            </a:r>
            <a:r>
              <a:rPr lang="en-US" sz="1100" dirty="0">
                <a:latin typeface="Century Gothic" panose="020B0502020202020204" pitchFamily="34" charset="0"/>
              </a:rPr>
              <a:t> Brown          </a:t>
            </a:r>
            <a:r>
              <a:rPr lang="en-US" sz="1100" i="1" dirty="0">
                <a:latin typeface="Century Gothic" panose="020B0502020202020204" pitchFamily="34" charset="0"/>
              </a:rPr>
              <a:t>Educated </a:t>
            </a:r>
            <a:r>
              <a:rPr lang="en-US" sz="1100" dirty="0">
                <a:latin typeface="Century Gothic" panose="020B0502020202020204" pitchFamily="34" charset="0"/>
              </a:rPr>
              <a:t> by Tara Westover          </a:t>
            </a:r>
            <a:r>
              <a:rPr lang="en-US" sz="1100" i="1" dirty="0">
                <a:latin typeface="Century Gothic" panose="020B0502020202020204" pitchFamily="34" charset="0"/>
              </a:rPr>
              <a:t>Romeo and Juliet </a:t>
            </a:r>
            <a:r>
              <a:rPr lang="en-US" sz="1100" dirty="0">
                <a:latin typeface="Century Gothic" panose="020B0502020202020204" pitchFamily="34" charset="0"/>
              </a:rPr>
              <a:t>by Shakespeare          </a:t>
            </a:r>
            <a:r>
              <a:rPr lang="en-US" sz="1100" i="1" dirty="0">
                <a:latin typeface="Century Gothic" panose="020B0502020202020204" pitchFamily="34" charset="0"/>
              </a:rPr>
              <a:t>The Glass Castle</a:t>
            </a:r>
            <a:r>
              <a:rPr lang="en-US" sz="1100" dirty="0">
                <a:latin typeface="Century Gothic" panose="020B0502020202020204" pitchFamily="34" charset="0"/>
              </a:rPr>
              <a:t> Jeanette Wells</a:t>
            </a:r>
            <a:br>
              <a:rPr lang="en-US" sz="1100" dirty="0">
                <a:latin typeface="Century Gothic" panose="020B0502020202020204" pitchFamily="34" charset="0"/>
              </a:rPr>
            </a:br>
            <a:br>
              <a:rPr lang="en-US" sz="1100" dirty="0">
                <a:latin typeface="Century Gothic" panose="020B0502020202020204" pitchFamily="34" charset="0"/>
              </a:rPr>
            </a:br>
            <a:r>
              <a:rPr lang="en-US" sz="1100" i="1" dirty="0">
                <a:latin typeface="Century Gothic" panose="020B0502020202020204" pitchFamily="34" charset="0"/>
              </a:rPr>
              <a:t>The Calculating Stars</a:t>
            </a:r>
            <a:r>
              <a:rPr lang="en-US" sz="1100" dirty="0">
                <a:latin typeface="Century Gothic" panose="020B0502020202020204" pitchFamily="34" charset="0"/>
              </a:rPr>
              <a:t> by Mary Robinette Kowal </a:t>
            </a:r>
          </a:p>
          <a:p>
            <a:endParaRPr lang="en-US" sz="1100" dirty="0">
              <a:latin typeface="Century Gothic" panose="020B0502020202020204" pitchFamily="34" charset="0"/>
            </a:endParaRPr>
          </a:p>
          <a:p>
            <a:br>
              <a:rPr lang="en-US" sz="1100" dirty="0">
                <a:latin typeface="Century Gothic" panose="020B0502020202020204" pitchFamily="34" charset="0"/>
              </a:rPr>
            </a:br>
            <a:endParaRPr lang="en-US" sz="1100" dirty="0">
              <a:latin typeface="Century Gothic" panose="020B0502020202020204" pitchFamily="34" charset="0"/>
            </a:endParaRPr>
          </a:p>
          <a:p>
            <a:endParaRPr lang="en-US" sz="1100" dirty="0">
              <a:latin typeface="Century Gothic" panose="020B0502020202020204" pitchFamily="34" charset="0"/>
            </a:endParaRPr>
          </a:p>
          <a:p>
            <a:endParaRPr lang="en-US" sz="1100" dirty="0">
              <a:latin typeface="Century Gothic" panose="020B0502020202020204" pitchFamily="34" charset="0"/>
            </a:endParaRPr>
          </a:p>
          <a:p>
            <a:endParaRPr lang="en-US" sz="1100" dirty="0">
              <a:latin typeface="Century Gothic" panose="020B0502020202020204" pitchFamily="34" charset="0"/>
            </a:endParaRPr>
          </a:p>
          <a:p>
            <a:endParaRPr lang="en-US" sz="1200" dirty="0">
              <a:latin typeface="Century Gothic" panose="020B0502020202020204" pitchFamily="34" charset="0"/>
            </a:endParaRPr>
          </a:p>
        </p:txBody>
      </p:sp>
      <p:sp>
        <p:nvSpPr>
          <p:cNvPr id="4" name="TextBox 3">
            <a:extLst>
              <a:ext uri="{FF2B5EF4-FFF2-40B4-BE49-F238E27FC236}">
                <a16:creationId xmlns:a16="http://schemas.microsoft.com/office/drawing/2014/main" id="{985F5F72-2396-472C-93A3-2468BB8EF727}"/>
              </a:ext>
            </a:extLst>
          </p:cNvPr>
          <p:cNvSpPr txBox="1"/>
          <p:nvPr/>
        </p:nvSpPr>
        <p:spPr>
          <a:xfrm>
            <a:off x="676182" y="3693305"/>
            <a:ext cx="11515818" cy="2462213"/>
          </a:xfrm>
          <a:prstGeom prst="rect">
            <a:avLst/>
          </a:prstGeom>
          <a:noFill/>
        </p:spPr>
        <p:txBody>
          <a:bodyPr wrap="square" rtlCol="0">
            <a:spAutoFit/>
          </a:bodyPr>
          <a:lstStyle/>
          <a:p>
            <a:r>
              <a:rPr lang="en-US" sz="1400" dirty="0">
                <a:latin typeface="Century Gothic" panose="020B0502020202020204" pitchFamily="34" charset="0"/>
              </a:rPr>
              <a:t>Additional Discussion Starters: </a:t>
            </a:r>
          </a:p>
          <a:p>
            <a:pPr marL="342900" indent="-342900">
              <a:buAutoNum type="arabicPeriod"/>
            </a:pPr>
            <a:r>
              <a:rPr lang="en-US" sz="1400" dirty="0">
                <a:latin typeface="Century Gothic" panose="020B0502020202020204" pitchFamily="34" charset="0"/>
              </a:rPr>
              <a:t>Do you tend to avoid conflict? Why?</a:t>
            </a:r>
          </a:p>
          <a:p>
            <a:pPr marL="342900" indent="-342900">
              <a:buAutoNum type="arabicPeriod"/>
            </a:pPr>
            <a:r>
              <a:rPr lang="en-US" sz="1400" dirty="0">
                <a:latin typeface="Century Gothic" panose="020B0502020202020204" pitchFamily="34" charset="0"/>
              </a:rPr>
              <a:t>Who is someone you know who handles conflict well?</a:t>
            </a:r>
          </a:p>
          <a:p>
            <a:pPr marL="342900" indent="-342900">
              <a:buAutoNum type="arabicPeriod"/>
            </a:pPr>
            <a:r>
              <a:rPr lang="en-US" sz="1400" dirty="0">
                <a:latin typeface="Century Gothic" panose="020B0502020202020204" pitchFamily="34" charset="0"/>
              </a:rPr>
              <a:t>Have your emotions ever led to unhealthy conflict? What happened?</a:t>
            </a:r>
          </a:p>
          <a:p>
            <a:pPr marL="342900" indent="-342900">
              <a:buAutoNum type="arabicPeriod"/>
            </a:pPr>
            <a:r>
              <a:rPr lang="en-US" sz="1400" dirty="0">
                <a:latin typeface="Century Gothic" panose="020B0502020202020204" pitchFamily="34" charset="0"/>
              </a:rPr>
              <a:t>Would the world be a better place if there were no conflict or disagreements? Why or why not?</a:t>
            </a:r>
          </a:p>
          <a:p>
            <a:pPr marL="342900" indent="-342900">
              <a:buAutoNum type="arabicPeriod"/>
            </a:pPr>
            <a:r>
              <a:rPr lang="en-US" sz="1400" dirty="0">
                <a:latin typeface="Century Gothic" panose="020B0502020202020204" pitchFamily="34" charset="0"/>
              </a:rPr>
              <a:t>When have you noticed conflict with a positive outcome?</a:t>
            </a:r>
          </a:p>
          <a:p>
            <a:pPr marL="342900" indent="-342900">
              <a:buAutoNum type="arabicPeriod"/>
            </a:pPr>
            <a:r>
              <a:rPr lang="en-US" sz="1400" dirty="0">
                <a:latin typeface="Century Gothic" panose="020B0502020202020204" pitchFamily="34" charset="0"/>
              </a:rPr>
              <a:t>Can relationships heal after conflict? Why or why not?</a:t>
            </a:r>
          </a:p>
          <a:p>
            <a:pPr marL="342900" indent="-342900">
              <a:buAutoNum type="arabicPeriod"/>
            </a:pPr>
            <a:r>
              <a:rPr lang="en-US" sz="1400" dirty="0">
                <a:latin typeface="Century Gothic" panose="020B0502020202020204" pitchFamily="34" charset="0"/>
              </a:rPr>
              <a:t>How can you begin to engage in conflict in a healthy way?</a:t>
            </a:r>
          </a:p>
          <a:p>
            <a:pPr marL="342900" indent="-342900">
              <a:buAutoNum type="arabicPeriod"/>
            </a:pPr>
            <a:r>
              <a:rPr lang="en-US" sz="1400" dirty="0">
                <a:latin typeface="Century Gothic" panose="020B0502020202020204" pitchFamily="34" charset="0"/>
              </a:rPr>
              <a:t>Do you notice a pattern in the conflict you engage in? If so, what?</a:t>
            </a:r>
          </a:p>
          <a:p>
            <a:pPr marL="342900" indent="-342900">
              <a:buAutoNum type="arabicPeriod"/>
            </a:pPr>
            <a:r>
              <a:rPr lang="en-US" sz="1400" dirty="0">
                <a:latin typeface="Century Gothic" panose="020B0502020202020204" pitchFamily="34" charset="0"/>
              </a:rPr>
              <a:t>Discuss a time in which you were proud of how you responded to conflict. </a:t>
            </a:r>
          </a:p>
          <a:p>
            <a:pPr marL="342900" indent="-342900">
              <a:buAutoNum type="arabicPeriod"/>
            </a:pPr>
            <a:r>
              <a:rPr lang="en-US" sz="1400" dirty="0">
                <a:latin typeface="Century Gothic" panose="020B0502020202020204" pitchFamily="34" charset="0"/>
              </a:rPr>
              <a:t>How can you respect yourself and other people in conflict?</a:t>
            </a:r>
          </a:p>
        </p:txBody>
      </p:sp>
    </p:spTree>
    <p:extLst>
      <p:ext uri="{BB962C8B-B14F-4D97-AF65-F5344CB8AC3E}">
        <p14:creationId xmlns:p14="http://schemas.microsoft.com/office/powerpoint/2010/main" val="20868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CD6595-F4A3-4498-9E45-E0D488429D73}"/>
              </a:ext>
            </a:extLst>
          </p:cNvPr>
          <p:cNvSpPr txBox="1"/>
          <p:nvPr/>
        </p:nvSpPr>
        <p:spPr>
          <a:xfrm>
            <a:off x="498241" y="1447060"/>
            <a:ext cx="11371203" cy="5109091"/>
          </a:xfrm>
          <a:prstGeom prst="rect">
            <a:avLst/>
          </a:prstGeom>
          <a:noFill/>
        </p:spPr>
        <p:txBody>
          <a:bodyPr wrap="square" rtlCol="0">
            <a:spAutoFit/>
          </a:bodyPr>
          <a:lstStyle/>
          <a:p>
            <a:pPr algn="ctr"/>
            <a:r>
              <a:rPr lang="en-US" sz="4800" dirty="0">
                <a:latin typeface="Ink Free" panose="03080402000500000000" pitchFamily="66" charset="0"/>
              </a:rPr>
              <a:t>Thank you for purchasing this resource!</a:t>
            </a:r>
            <a:br>
              <a:rPr lang="en-US" sz="4800" dirty="0">
                <a:latin typeface="Ink Free" panose="03080402000500000000" pitchFamily="66" charset="0"/>
              </a:rPr>
            </a:br>
            <a:r>
              <a:rPr lang="en-US" sz="3200" dirty="0">
                <a:latin typeface="Ink Free" panose="03080402000500000000" pitchFamily="66" charset="0"/>
              </a:rPr>
              <a:t>I’d love to hear about your experience with these prompts. Please remember to leave feedback and let me know!</a:t>
            </a:r>
          </a:p>
          <a:p>
            <a:pPr algn="ctr"/>
            <a:endParaRPr lang="en-US" sz="3200" dirty="0">
              <a:latin typeface="Ink Free" panose="03080402000500000000" pitchFamily="66" charset="0"/>
            </a:endParaRPr>
          </a:p>
          <a:p>
            <a:pPr algn="ctr"/>
            <a:r>
              <a:rPr lang="en-US" sz="3200" dirty="0">
                <a:latin typeface="Ink Free" panose="03080402000500000000" pitchFamily="66" charset="0"/>
              </a:rPr>
              <a:t>Thank you! </a:t>
            </a:r>
          </a:p>
          <a:p>
            <a:pPr algn="ctr"/>
            <a:endParaRPr lang="en-US" sz="3200" dirty="0">
              <a:latin typeface="Ink Free" panose="03080402000500000000" pitchFamily="66" charset="0"/>
            </a:endParaRPr>
          </a:p>
          <a:p>
            <a:pPr algn="ctr"/>
            <a:r>
              <a:rPr lang="en-US" sz="3200" dirty="0">
                <a:latin typeface="Ink Free" panose="03080402000500000000" pitchFamily="66" charset="0"/>
              </a:rPr>
              <a:t>-April</a:t>
            </a:r>
          </a:p>
          <a:p>
            <a:pPr algn="ctr"/>
            <a:endParaRPr lang="en-US" sz="3200" dirty="0">
              <a:latin typeface="Ink Free" panose="03080402000500000000" pitchFamily="66" charset="0"/>
              <a:hlinkClick r:id="rId2"/>
            </a:endParaRPr>
          </a:p>
          <a:p>
            <a:pPr algn="ctr"/>
            <a:r>
              <a:rPr lang="en-US" sz="2000" dirty="0">
                <a:hlinkClick r:id="rId2"/>
              </a:rPr>
              <a:t>https://www.teacherspayteachers.com/Store/Empower-Healthy-Students</a:t>
            </a:r>
            <a:br>
              <a:rPr lang="en-US" sz="2000" dirty="0"/>
            </a:br>
            <a:br>
              <a:rPr lang="en-US" sz="2000" dirty="0"/>
            </a:br>
            <a:r>
              <a:rPr lang="en-US" sz="1400" dirty="0"/>
              <a:t>EmpowerHealthyStudents</a:t>
            </a:r>
            <a:endParaRPr lang="en-US" sz="2000" dirty="0">
              <a:latin typeface="Ink Free" panose="03080402000500000000" pitchFamily="66" charset="0"/>
            </a:endParaRPr>
          </a:p>
        </p:txBody>
      </p:sp>
      <p:pic>
        <p:nvPicPr>
          <p:cNvPr id="8" name="Picture 7" descr="A picture containing drawing, light&#10;&#10;Description automatically generated">
            <a:extLst>
              <a:ext uri="{FF2B5EF4-FFF2-40B4-BE49-F238E27FC236}">
                <a16:creationId xmlns:a16="http://schemas.microsoft.com/office/drawing/2014/main" id="{F0479108-00CD-4CA3-8B1E-26231F27E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7" y="3315209"/>
            <a:ext cx="3281040" cy="2460780"/>
          </a:xfrm>
          <a:prstGeom prst="rect">
            <a:avLst/>
          </a:prstGeom>
        </p:spPr>
      </p:pic>
      <p:pic>
        <p:nvPicPr>
          <p:cNvPr id="5" name="Picture 4" descr="A close up of a logo&#10;&#10;Description automatically generated">
            <a:extLst>
              <a:ext uri="{FF2B5EF4-FFF2-40B4-BE49-F238E27FC236}">
                <a16:creationId xmlns:a16="http://schemas.microsoft.com/office/drawing/2014/main" id="{9FAA232A-189A-43BF-8A44-F331B61F3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048" y="6234454"/>
            <a:ext cx="211095" cy="211095"/>
          </a:xfrm>
          <a:prstGeom prst="rect">
            <a:avLst/>
          </a:prstGeom>
        </p:spPr>
      </p:pic>
    </p:spTree>
    <p:extLst>
      <p:ext uri="{BB962C8B-B14F-4D97-AF65-F5344CB8AC3E}">
        <p14:creationId xmlns:p14="http://schemas.microsoft.com/office/powerpoint/2010/main" val="226198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370448" y="346121"/>
            <a:ext cx="11451104" cy="5878532"/>
          </a:xfrm>
          <a:prstGeom prst="rect">
            <a:avLst/>
          </a:prstGeom>
          <a:noFill/>
        </p:spPr>
        <p:txBody>
          <a:bodyPr wrap="square" rtlCol="0">
            <a:spAutoFit/>
          </a:bodyPr>
          <a:lstStyle/>
          <a:p>
            <a:pPr algn="ctr"/>
            <a:r>
              <a:rPr lang="en-US" sz="4400" dirty="0">
                <a:latin typeface="Ink Free" panose="03080402000500000000" pitchFamily="66" charset="0"/>
              </a:rPr>
              <a:t>“Peace is not the absence of conflict, but the ability to cope with conflict by peaceful means.”-Ronald Reagan</a:t>
            </a:r>
            <a:br>
              <a:rPr lang="en-US" sz="4400" b="1" dirty="0">
                <a:latin typeface="Ink Free" panose="03080402000500000000" pitchFamily="66" charset="0"/>
              </a:rPr>
            </a:br>
            <a:endParaRPr lang="en-US" sz="4400" b="1" dirty="0">
              <a:latin typeface="Ink Free" panose="03080402000500000000" pitchFamily="66" charset="0"/>
            </a:endParaRPr>
          </a:p>
          <a:p>
            <a:r>
              <a:rPr lang="en-US" sz="4000" dirty="0">
                <a:latin typeface="Century Gothic" panose="020B0502020202020204" pitchFamily="34" charset="0"/>
              </a:rPr>
              <a:t>Do you agree or disagree with this statement?</a:t>
            </a:r>
            <a:br>
              <a:rPr lang="en-US" sz="4000" dirty="0">
                <a:latin typeface="Century Gothic" panose="020B0502020202020204" pitchFamily="34" charset="0"/>
              </a:rPr>
            </a:br>
            <a:br>
              <a:rPr lang="en-US" sz="4000" dirty="0">
                <a:latin typeface="Century Gothic" panose="020B0502020202020204" pitchFamily="34" charset="0"/>
              </a:rPr>
            </a:br>
            <a:r>
              <a:rPr lang="en-US" sz="4000" dirty="0">
                <a:latin typeface="Century Gothic" panose="020B0502020202020204" pitchFamily="34" charset="0"/>
              </a:rPr>
              <a:t>Is it possible to live a life without conflict? Why or why not?</a:t>
            </a:r>
          </a:p>
        </p:txBody>
      </p:sp>
    </p:spTree>
    <p:extLst>
      <p:ext uri="{BB962C8B-B14F-4D97-AF65-F5344CB8AC3E}">
        <p14:creationId xmlns:p14="http://schemas.microsoft.com/office/powerpoint/2010/main" val="1601991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6096000" y="0"/>
            <a:ext cx="5999584" cy="6370975"/>
          </a:xfrm>
          <a:prstGeom prst="rect">
            <a:avLst/>
          </a:prstGeom>
          <a:noFill/>
        </p:spPr>
        <p:txBody>
          <a:bodyPr wrap="square" rtlCol="0">
            <a:spAutoFit/>
          </a:bodyPr>
          <a:lstStyle/>
          <a:p>
            <a:pPr algn="ctr"/>
            <a:endParaRPr lang="en-US" sz="4800" dirty="0">
              <a:latin typeface="Ink Free" panose="03080402000500000000" pitchFamily="66" charset="0"/>
            </a:endParaRPr>
          </a:p>
          <a:p>
            <a:r>
              <a:rPr lang="en-US" sz="4000" dirty="0">
                <a:latin typeface="Century Gothic" panose="020B0502020202020204" pitchFamily="34" charset="0"/>
              </a:rPr>
              <a:t>Describe a time when you faced conflict within yourself. </a:t>
            </a:r>
            <a:br>
              <a:rPr lang="en-US" sz="4000" dirty="0">
                <a:latin typeface="Century Gothic" panose="020B0502020202020204" pitchFamily="34" charset="0"/>
              </a:rPr>
            </a:br>
            <a:r>
              <a:rPr lang="en-US" sz="4000" dirty="0">
                <a:latin typeface="Century Gothic" panose="020B0502020202020204" pitchFamily="34" charset="0"/>
              </a:rPr>
              <a:t>What was the situation? </a:t>
            </a:r>
            <a:br>
              <a:rPr lang="en-US" sz="4000" dirty="0">
                <a:latin typeface="Century Gothic" panose="020B0502020202020204" pitchFamily="34" charset="0"/>
              </a:rPr>
            </a:br>
            <a:r>
              <a:rPr lang="en-US" sz="4000" dirty="0">
                <a:latin typeface="Century Gothic" panose="020B0502020202020204" pitchFamily="34" charset="0"/>
              </a:rPr>
              <a:t>What did you decide? What led you to this decision?</a:t>
            </a:r>
            <a:br>
              <a:rPr lang="en-US" sz="4000" dirty="0">
                <a:latin typeface="Century Gothic" panose="020B0502020202020204" pitchFamily="34" charset="0"/>
              </a:rPr>
            </a:br>
            <a:endParaRPr lang="en-US" sz="4000" dirty="0">
              <a:latin typeface="Century Gothic" panose="020B0502020202020204" pitchFamily="34" charset="0"/>
            </a:endParaRPr>
          </a:p>
        </p:txBody>
      </p:sp>
      <p:pic>
        <p:nvPicPr>
          <p:cNvPr id="8" name="Picture 7" descr="Casual woman">
            <a:extLst>
              <a:ext uri="{FF2B5EF4-FFF2-40B4-BE49-F238E27FC236}">
                <a16:creationId xmlns:a16="http://schemas.microsoft.com/office/drawing/2014/main" id="{E97BF223-2F68-4150-86B0-BB6297EDF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117" y="593957"/>
            <a:ext cx="1036678" cy="3813869"/>
          </a:xfrm>
          <a:prstGeom prst="rect">
            <a:avLst/>
          </a:prstGeom>
        </p:spPr>
      </p:pic>
      <p:pic>
        <p:nvPicPr>
          <p:cNvPr id="14" name="Picture 13" descr="Casual woman">
            <a:extLst>
              <a:ext uri="{FF2B5EF4-FFF2-40B4-BE49-F238E27FC236}">
                <a16:creationId xmlns:a16="http://schemas.microsoft.com/office/drawing/2014/main" id="{FE91DFA7-0AAB-4C15-89B9-F7BDA4F4F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386" y="719997"/>
            <a:ext cx="1610558" cy="4779934"/>
          </a:xfrm>
          <a:prstGeom prst="rect">
            <a:avLst/>
          </a:prstGeom>
        </p:spPr>
      </p:pic>
      <p:pic>
        <p:nvPicPr>
          <p:cNvPr id="16" name="Picture 15" descr="Casual woman">
            <a:extLst>
              <a:ext uri="{FF2B5EF4-FFF2-40B4-BE49-F238E27FC236}">
                <a16:creationId xmlns:a16="http://schemas.microsoft.com/office/drawing/2014/main" id="{BB7F9D0E-DCCC-429D-B4BD-BFD479A98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0870" y="1080750"/>
            <a:ext cx="1834493" cy="4696499"/>
          </a:xfrm>
          <a:prstGeom prst="rect">
            <a:avLst/>
          </a:prstGeom>
        </p:spPr>
      </p:pic>
    </p:spTree>
    <p:extLst>
      <p:ext uri="{BB962C8B-B14F-4D97-AF65-F5344CB8AC3E}">
        <p14:creationId xmlns:p14="http://schemas.microsoft.com/office/powerpoint/2010/main" val="4280896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453851" y="488272"/>
            <a:ext cx="11362327" cy="5386090"/>
          </a:xfrm>
          <a:prstGeom prst="rect">
            <a:avLst/>
          </a:prstGeom>
          <a:noFill/>
        </p:spPr>
        <p:txBody>
          <a:bodyPr wrap="square" rtlCol="0">
            <a:spAutoFit/>
          </a:bodyPr>
          <a:lstStyle/>
          <a:p>
            <a:pPr algn="ctr"/>
            <a:r>
              <a:rPr lang="en-US" sz="4800" dirty="0">
                <a:latin typeface="Ink Free" panose="03080402000500000000" pitchFamily="66" charset="0"/>
              </a:rPr>
              <a:t>“I don’t like that man. I must get to know him better.”-Abraham Lincoln</a:t>
            </a:r>
          </a:p>
          <a:p>
            <a:pPr algn="ctr"/>
            <a:endParaRPr lang="en-US" sz="4800" dirty="0">
              <a:latin typeface="Ink Free" panose="03080402000500000000" pitchFamily="66" charset="0"/>
            </a:endParaRPr>
          </a:p>
          <a:p>
            <a:r>
              <a:rPr lang="en-US" sz="4000" dirty="0">
                <a:latin typeface="Century Gothic" panose="020B0502020202020204" pitchFamily="34" charset="0"/>
              </a:rPr>
              <a:t>Have you ever engaged in conflict only to find out later that you didn’t have all the facts? </a:t>
            </a:r>
          </a:p>
          <a:p>
            <a:r>
              <a:rPr lang="en-US" sz="4000" dirty="0">
                <a:latin typeface="Century Gothic" panose="020B0502020202020204" pitchFamily="34" charset="0"/>
              </a:rPr>
              <a:t>When have you disliked someone before getting to know them?</a:t>
            </a:r>
          </a:p>
        </p:txBody>
      </p:sp>
    </p:spTree>
    <p:extLst>
      <p:ext uri="{BB962C8B-B14F-4D97-AF65-F5344CB8AC3E}">
        <p14:creationId xmlns:p14="http://schemas.microsoft.com/office/powerpoint/2010/main" val="346968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408374" y="679361"/>
            <a:ext cx="11629746" cy="5078313"/>
          </a:xfrm>
          <a:prstGeom prst="rect">
            <a:avLst/>
          </a:prstGeom>
          <a:noFill/>
        </p:spPr>
        <p:txBody>
          <a:bodyPr wrap="square" rtlCol="0">
            <a:spAutoFit/>
          </a:bodyPr>
          <a:lstStyle/>
          <a:p>
            <a:pPr algn="ctr"/>
            <a:r>
              <a:rPr lang="en-US" sz="3600" dirty="0">
                <a:latin typeface="Ink Free" panose="03080402000500000000" pitchFamily="66" charset="0"/>
              </a:rPr>
              <a:t>“I felt like we had stories about family loyalty; I didn’t feel like we had stories about what to do when you felt that loyalty to your family was in conflict with loyalty to yourself” –Tara Westover </a:t>
            </a:r>
          </a:p>
          <a:p>
            <a:pPr algn="ctr"/>
            <a:endParaRPr lang="en-US" sz="3600" dirty="0">
              <a:latin typeface="Ink Free" panose="03080402000500000000" pitchFamily="66" charset="0"/>
            </a:endParaRPr>
          </a:p>
          <a:p>
            <a:r>
              <a:rPr lang="en-US" sz="3600" dirty="0">
                <a:latin typeface="Century Gothic" panose="020B0502020202020204" pitchFamily="34" charset="0"/>
              </a:rPr>
              <a:t>Have you ever felt that what you value conflicts with what your family values?</a:t>
            </a:r>
            <a:br>
              <a:rPr lang="en-US" sz="3600" dirty="0">
                <a:latin typeface="Century Gothic" panose="020B0502020202020204" pitchFamily="34" charset="0"/>
              </a:rPr>
            </a:br>
            <a:br>
              <a:rPr lang="en-US" sz="3600" dirty="0">
                <a:latin typeface="Century Gothic" panose="020B0502020202020204" pitchFamily="34" charset="0"/>
              </a:rPr>
            </a:br>
            <a:r>
              <a:rPr lang="en-US" sz="3600" dirty="0">
                <a:latin typeface="Century Gothic" panose="020B0502020202020204" pitchFamily="34" charset="0"/>
              </a:rPr>
              <a:t>How have you dealt with this? </a:t>
            </a:r>
          </a:p>
        </p:txBody>
      </p:sp>
    </p:spTree>
    <p:extLst>
      <p:ext uri="{BB962C8B-B14F-4D97-AF65-F5344CB8AC3E}">
        <p14:creationId xmlns:p14="http://schemas.microsoft.com/office/powerpoint/2010/main" val="66426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08AEC9-CD6F-4449-86F6-AC368833608B}"/>
              </a:ext>
            </a:extLst>
          </p:cNvPr>
          <p:cNvSpPr txBox="1"/>
          <p:nvPr/>
        </p:nvSpPr>
        <p:spPr>
          <a:xfrm>
            <a:off x="410398" y="505302"/>
            <a:ext cx="11371203" cy="5509200"/>
          </a:xfrm>
          <a:prstGeom prst="rect">
            <a:avLst/>
          </a:prstGeom>
          <a:noFill/>
        </p:spPr>
        <p:txBody>
          <a:bodyPr wrap="square" rtlCol="0">
            <a:spAutoFit/>
          </a:bodyPr>
          <a:lstStyle/>
          <a:p>
            <a:pPr algn="ctr"/>
            <a:r>
              <a:rPr lang="en-US" sz="4800" dirty="0">
                <a:latin typeface="Ink Free" panose="03080402000500000000" pitchFamily="66" charset="0"/>
              </a:rPr>
              <a:t>“Courage is what it takes to stand up and speak. Courage is also what it takes to sit down and listen.” Winston Churchill </a:t>
            </a:r>
            <a:br>
              <a:rPr lang="en-US" sz="4800" dirty="0">
                <a:latin typeface="Ink Free" panose="03080402000500000000" pitchFamily="66" charset="0"/>
              </a:rPr>
            </a:br>
            <a:endParaRPr lang="en-US" sz="4800" dirty="0">
              <a:latin typeface="Ink Free" panose="03080402000500000000" pitchFamily="66" charset="0"/>
            </a:endParaRPr>
          </a:p>
          <a:p>
            <a:r>
              <a:rPr lang="en-US" sz="4000" dirty="0">
                <a:latin typeface="Century Gothic" panose="020B0502020202020204" pitchFamily="34" charset="0"/>
              </a:rPr>
              <a:t>When is it best to stand up and speak?</a:t>
            </a:r>
          </a:p>
          <a:p>
            <a:r>
              <a:rPr lang="en-US" sz="4000" dirty="0">
                <a:latin typeface="Century Gothic" panose="020B0502020202020204" pitchFamily="34" charset="0"/>
              </a:rPr>
              <a:t>When is it best to sit down and listen?</a:t>
            </a:r>
          </a:p>
          <a:p>
            <a:r>
              <a:rPr lang="en-US" sz="4000" dirty="0">
                <a:latin typeface="Century Gothic" panose="020B0502020202020204" pitchFamily="34" charset="0"/>
              </a:rPr>
              <a:t>What prevents you from speaking or listening during a conflict?</a:t>
            </a:r>
          </a:p>
        </p:txBody>
      </p:sp>
    </p:spTree>
    <p:extLst>
      <p:ext uri="{BB962C8B-B14F-4D97-AF65-F5344CB8AC3E}">
        <p14:creationId xmlns:p14="http://schemas.microsoft.com/office/powerpoint/2010/main" val="212405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522-CF97-43D0-A28A-DFDA1BEF5B70}"/>
              </a:ext>
            </a:extLst>
          </p:cNvPr>
          <p:cNvSpPr txBox="1"/>
          <p:nvPr/>
        </p:nvSpPr>
        <p:spPr>
          <a:xfrm>
            <a:off x="338443" y="355107"/>
            <a:ext cx="11770699" cy="6124754"/>
          </a:xfrm>
          <a:prstGeom prst="rect">
            <a:avLst/>
          </a:prstGeom>
          <a:noFill/>
        </p:spPr>
        <p:txBody>
          <a:bodyPr wrap="square" rtlCol="0">
            <a:spAutoFit/>
          </a:bodyPr>
          <a:lstStyle/>
          <a:p>
            <a:pPr algn="ctr"/>
            <a:r>
              <a:rPr lang="en-US" sz="4800" dirty="0">
                <a:latin typeface="Ink Free" panose="03080402000500000000" pitchFamily="66" charset="0"/>
              </a:rPr>
              <a:t>  “I define connection as the energy that exists between people when they feel seen, heard, and valued” –</a:t>
            </a:r>
            <a:r>
              <a:rPr lang="en-US" sz="4800" dirty="0" err="1">
                <a:latin typeface="Ink Free" panose="03080402000500000000" pitchFamily="66" charset="0"/>
              </a:rPr>
              <a:t>Brene</a:t>
            </a:r>
            <a:r>
              <a:rPr lang="en-US" sz="4800" dirty="0">
                <a:latin typeface="Ink Free" panose="03080402000500000000" pitchFamily="66" charset="0"/>
              </a:rPr>
              <a:t> Brown</a:t>
            </a:r>
            <a:r>
              <a:rPr lang="en-US" sz="4800" dirty="0">
                <a:latin typeface="Century Gothic" panose="020B0502020202020204" pitchFamily="34" charset="0"/>
              </a:rPr>
              <a:t> </a:t>
            </a:r>
          </a:p>
          <a:p>
            <a:pPr algn="ctr"/>
            <a:endParaRPr lang="en-US" sz="4800" dirty="0">
              <a:latin typeface="Century Gothic" panose="020B0502020202020204" pitchFamily="34" charset="0"/>
            </a:endParaRPr>
          </a:p>
          <a:p>
            <a:r>
              <a:rPr lang="en-US" sz="4000" dirty="0">
                <a:latin typeface="Century Gothic" panose="020B0502020202020204" pitchFamily="34" charset="0"/>
              </a:rPr>
              <a:t>Think about a conflict you have had with someone you love. During the conflict, did you see, hear, and value the other person? Did the other person see, hear, and value you? Why or    why not?</a:t>
            </a:r>
            <a:endParaRPr lang="en-US" sz="3200" dirty="0">
              <a:latin typeface="Century Gothic" panose="020B0502020202020204" pitchFamily="34" charset="0"/>
            </a:endParaRPr>
          </a:p>
        </p:txBody>
      </p:sp>
    </p:spTree>
    <p:extLst>
      <p:ext uri="{BB962C8B-B14F-4D97-AF65-F5344CB8AC3E}">
        <p14:creationId xmlns:p14="http://schemas.microsoft.com/office/powerpoint/2010/main" val="397976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B3CA28-FAED-42CF-BAFC-1C5F3F6C5068}"/>
              </a:ext>
            </a:extLst>
          </p:cNvPr>
          <p:cNvSpPr txBox="1"/>
          <p:nvPr/>
        </p:nvSpPr>
        <p:spPr>
          <a:xfrm>
            <a:off x="515996" y="426128"/>
            <a:ext cx="11371203" cy="5509200"/>
          </a:xfrm>
          <a:prstGeom prst="rect">
            <a:avLst/>
          </a:prstGeom>
          <a:noFill/>
        </p:spPr>
        <p:txBody>
          <a:bodyPr wrap="square" rtlCol="0">
            <a:spAutoFit/>
          </a:bodyPr>
          <a:lstStyle/>
          <a:p>
            <a:pPr algn="ctr"/>
            <a:r>
              <a:rPr lang="en-US" sz="4800" dirty="0">
                <a:latin typeface="Ink Free" panose="03080402000500000000" pitchFamily="66" charset="0"/>
              </a:rPr>
              <a:t>How we sometimes choose to see conflict: </a:t>
            </a:r>
            <a:r>
              <a:rPr lang="en-US" sz="4800" b="1" dirty="0">
                <a:latin typeface="Ink Free" panose="03080402000500000000" pitchFamily="66" charset="0"/>
              </a:rPr>
              <a:t>Me vs. you</a:t>
            </a:r>
          </a:p>
          <a:p>
            <a:pPr algn="ctr"/>
            <a:r>
              <a:rPr lang="en-US" sz="4800" dirty="0">
                <a:latin typeface="Ink Free" panose="03080402000500000000" pitchFamily="66" charset="0"/>
              </a:rPr>
              <a:t>How we could choose to see conflict:</a:t>
            </a:r>
            <a:br>
              <a:rPr lang="en-US" sz="4800" dirty="0">
                <a:latin typeface="Ink Free" panose="03080402000500000000" pitchFamily="66" charset="0"/>
              </a:rPr>
            </a:br>
            <a:r>
              <a:rPr lang="en-US" sz="4800" b="1" dirty="0">
                <a:latin typeface="Ink Free" panose="03080402000500000000" pitchFamily="66" charset="0"/>
              </a:rPr>
              <a:t>Me and you vs. the problem</a:t>
            </a:r>
            <a:br>
              <a:rPr lang="en-US" sz="4800" dirty="0">
                <a:latin typeface="Ink Free" panose="03080402000500000000" pitchFamily="66" charset="0"/>
              </a:rPr>
            </a:br>
            <a:endParaRPr lang="en-US" sz="4000" dirty="0">
              <a:latin typeface="Century Gothic" panose="020B0502020202020204" pitchFamily="34" charset="0"/>
            </a:endParaRPr>
          </a:p>
          <a:p>
            <a:r>
              <a:rPr lang="en-US" sz="4000" dirty="0">
                <a:latin typeface="Century Gothic" panose="020B0502020202020204" pitchFamily="34" charset="0"/>
              </a:rPr>
              <a:t>What does this mean?</a:t>
            </a:r>
          </a:p>
          <a:p>
            <a:r>
              <a:rPr lang="en-US" sz="4000" dirty="0">
                <a:latin typeface="Century Gothic" panose="020B0502020202020204" pitchFamily="34" charset="0"/>
              </a:rPr>
              <a:t>Is it possible to partner with someone with whom you have conflict to solve a problem?</a:t>
            </a:r>
          </a:p>
        </p:txBody>
      </p:sp>
    </p:spTree>
    <p:extLst>
      <p:ext uri="{BB962C8B-B14F-4D97-AF65-F5344CB8AC3E}">
        <p14:creationId xmlns:p14="http://schemas.microsoft.com/office/powerpoint/2010/main" val="3563876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B3CA28-FAED-42CF-BAFC-1C5F3F6C5068}"/>
              </a:ext>
            </a:extLst>
          </p:cNvPr>
          <p:cNvSpPr txBox="1"/>
          <p:nvPr/>
        </p:nvSpPr>
        <p:spPr>
          <a:xfrm>
            <a:off x="515996" y="426128"/>
            <a:ext cx="11371203" cy="5878532"/>
          </a:xfrm>
          <a:prstGeom prst="rect">
            <a:avLst/>
          </a:prstGeom>
          <a:noFill/>
        </p:spPr>
        <p:txBody>
          <a:bodyPr wrap="square" rtlCol="0">
            <a:spAutoFit/>
          </a:bodyPr>
          <a:lstStyle/>
          <a:p>
            <a:pPr algn="ctr"/>
            <a:r>
              <a:rPr lang="en-US" sz="4800" dirty="0">
                <a:latin typeface="Ink Free" panose="03080402000500000000" pitchFamily="66" charset="0"/>
              </a:rPr>
              <a:t>“Conflict is inevitable, but combat is optional” Max Lucado </a:t>
            </a:r>
            <a:br>
              <a:rPr lang="en-US" sz="4800" dirty="0">
                <a:latin typeface="Ink Free" panose="03080402000500000000" pitchFamily="66" charset="0"/>
              </a:rPr>
            </a:br>
            <a:endParaRPr lang="en-US" sz="4000" dirty="0">
              <a:latin typeface="Century Gothic" panose="020B0502020202020204" pitchFamily="34" charset="0"/>
            </a:endParaRPr>
          </a:p>
          <a:p>
            <a:r>
              <a:rPr lang="en-US" sz="4000" dirty="0">
                <a:latin typeface="Century Gothic" panose="020B0502020202020204" pitchFamily="34" charset="0"/>
              </a:rPr>
              <a:t>What is the difference between conflict and combat? </a:t>
            </a:r>
          </a:p>
          <a:p>
            <a:r>
              <a:rPr lang="en-US" sz="4000" dirty="0">
                <a:latin typeface="Century Gothic" panose="020B0502020202020204" pitchFamily="34" charset="0"/>
              </a:rPr>
              <a:t>Have you ever had conflict without combat? What happened?</a:t>
            </a:r>
            <a:br>
              <a:rPr lang="en-US" sz="4000" dirty="0">
                <a:latin typeface="Century Gothic" panose="020B0502020202020204" pitchFamily="34" charset="0"/>
              </a:rPr>
            </a:br>
            <a:r>
              <a:rPr lang="en-US" sz="4000" dirty="0">
                <a:latin typeface="Century Gothic" panose="020B0502020202020204" pitchFamily="34" charset="0"/>
              </a:rPr>
              <a:t>What does it look like to have a conflict without combat?</a:t>
            </a:r>
          </a:p>
        </p:txBody>
      </p:sp>
    </p:spTree>
    <p:extLst>
      <p:ext uri="{BB962C8B-B14F-4D97-AF65-F5344CB8AC3E}">
        <p14:creationId xmlns:p14="http://schemas.microsoft.com/office/powerpoint/2010/main" val="404598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6283</TotalTime>
  <Words>775</Words>
  <Application>Microsoft Office PowerPoint</Application>
  <PresentationFormat>Widescreen</PresentationFormat>
  <Paragraphs>65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Century Gothic</vt:lpstr>
      <vt:lpstr>Clementine Sketch</vt:lpstr>
      <vt:lpstr>Ink Free</vt:lpstr>
      <vt:lpstr>NegativeSpace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Crenshaw</dc:creator>
  <cp:lastModifiedBy>April Crenshaw</cp:lastModifiedBy>
  <cp:revision>50</cp:revision>
  <dcterms:created xsi:type="dcterms:W3CDTF">2020-04-22T23:46:47Z</dcterms:created>
  <dcterms:modified xsi:type="dcterms:W3CDTF">2020-04-30T01:46:03Z</dcterms:modified>
</cp:coreProperties>
</file>